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43" r:id="rId2"/>
    <p:sldId id="344" r:id="rId3"/>
    <p:sldId id="256" r:id="rId4"/>
    <p:sldId id="257" r:id="rId5"/>
    <p:sldId id="258" r:id="rId6"/>
    <p:sldId id="272" r:id="rId7"/>
    <p:sldId id="273" r:id="rId8"/>
    <p:sldId id="274" r:id="rId9"/>
    <p:sldId id="259" r:id="rId10"/>
    <p:sldId id="265" r:id="rId11"/>
    <p:sldId id="269" r:id="rId12"/>
    <p:sldId id="262" r:id="rId13"/>
    <p:sldId id="267" r:id="rId14"/>
    <p:sldId id="270" r:id="rId15"/>
    <p:sldId id="271" r:id="rId16"/>
    <p:sldId id="266" r:id="rId17"/>
    <p:sldId id="268" r:id="rId18"/>
    <p:sldId id="310" r:id="rId19"/>
    <p:sldId id="312" r:id="rId20"/>
    <p:sldId id="315" r:id="rId21"/>
    <p:sldId id="316" r:id="rId22"/>
    <p:sldId id="335" r:id="rId23"/>
    <p:sldId id="336" r:id="rId24"/>
    <p:sldId id="337" r:id="rId25"/>
    <p:sldId id="338" r:id="rId26"/>
    <p:sldId id="339" r:id="rId27"/>
    <p:sldId id="287" r:id="rId28"/>
    <p:sldId id="288" r:id="rId29"/>
    <p:sldId id="289" r:id="rId30"/>
    <p:sldId id="323" r:id="rId31"/>
    <p:sldId id="311" r:id="rId32"/>
    <p:sldId id="313" r:id="rId33"/>
    <p:sldId id="314" r:id="rId34"/>
    <p:sldId id="317" r:id="rId35"/>
    <p:sldId id="340" r:id="rId36"/>
    <p:sldId id="284" r:id="rId37"/>
    <p:sldId id="260" r:id="rId38"/>
    <p:sldId id="282" r:id="rId39"/>
    <p:sldId id="307" r:id="rId40"/>
    <p:sldId id="308" r:id="rId41"/>
    <p:sldId id="283" r:id="rId42"/>
    <p:sldId id="309" r:id="rId43"/>
    <p:sldId id="301" r:id="rId44"/>
    <p:sldId id="264" r:id="rId45"/>
    <p:sldId id="297" r:id="rId46"/>
    <p:sldId id="263" r:id="rId47"/>
    <p:sldId id="285" r:id="rId48"/>
    <p:sldId id="286" r:id="rId49"/>
    <p:sldId id="325" r:id="rId50"/>
    <p:sldId id="326" r:id="rId51"/>
    <p:sldId id="295" r:id="rId52"/>
    <p:sldId id="296" r:id="rId53"/>
    <p:sldId id="298" r:id="rId54"/>
    <p:sldId id="305" r:id="rId55"/>
    <p:sldId id="306" r:id="rId56"/>
    <p:sldId id="299" r:id="rId57"/>
    <p:sldId id="300" r:id="rId58"/>
    <p:sldId id="293" r:id="rId59"/>
    <p:sldId id="294" r:id="rId60"/>
    <p:sldId id="302" r:id="rId61"/>
    <p:sldId id="303" r:id="rId62"/>
    <p:sldId id="290" r:id="rId63"/>
    <p:sldId id="292" r:id="rId64"/>
    <p:sldId id="291" r:id="rId65"/>
    <p:sldId id="304" r:id="rId66"/>
    <p:sldId id="318" r:id="rId67"/>
    <p:sldId id="319" r:id="rId68"/>
    <p:sldId id="324" r:id="rId69"/>
    <p:sldId id="327" r:id="rId70"/>
    <p:sldId id="320" r:id="rId71"/>
    <p:sldId id="328" r:id="rId72"/>
    <p:sldId id="329" r:id="rId73"/>
    <p:sldId id="330" r:id="rId74"/>
    <p:sldId id="331" r:id="rId75"/>
    <p:sldId id="332" r:id="rId76"/>
    <p:sldId id="321" r:id="rId77"/>
    <p:sldId id="322" r:id="rId78"/>
    <p:sldId id="333" r:id="rId79"/>
    <p:sldId id="334" r:id="rId80"/>
    <p:sldId id="261" r:id="rId81"/>
    <p:sldId id="275" r:id="rId82"/>
    <p:sldId id="276" r:id="rId83"/>
    <p:sldId id="277" r:id="rId84"/>
    <p:sldId id="281" r:id="rId85"/>
    <p:sldId id="278" r:id="rId86"/>
    <p:sldId id="279" r:id="rId87"/>
    <p:sldId id="280" r:id="rId8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8A05AD-9DEE-4A37-ACCD-7233A6A7C9D5}">
          <p14:sldIdLst>
            <p14:sldId id="343"/>
            <p14:sldId id="344"/>
          </p14:sldIdLst>
        </p14:section>
        <p14:section name="시작화면" id="{7058CF5A-70AD-428A-9D15-3A9CBA91CF99}">
          <p14:sldIdLst>
            <p14:sldId id="256"/>
            <p14:sldId id="257"/>
            <p14:sldId id="258"/>
            <p14:sldId id="272"/>
            <p14:sldId id="273"/>
            <p14:sldId id="274"/>
          </p14:sldIdLst>
        </p14:section>
        <p14:section name="마이페이지" id="{E13E060A-5317-4E5E-BCBC-E621BB39C99E}">
          <p14:sldIdLst>
            <p14:sldId id="259"/>
            <p14:sldId id="265"/>
            <p14:sldId id="269"/>
            <p14:sldId id="262"/>
          </p14:sldIdLst>
        </p14:section>
        <p14:section name="커뮤니티" id="{E814540F-983E-45B9-9F5D-75A0886A9100}">
          <p14:sldIdLst>
            <p14:sldId id="267"/>
            <p14:sldId id="270"/>
            <p14:sldId id="271"/>
            <p14:sldId id="266"/>
            <p14:sldId id="268"/>
            <p14:sldId id="310"/>
            <p14:sldId id="312"/>
            <p14:sldId id="315"/>
            <p14:sldId id="316"/>
            <p14:sldId id="335"/>
            <p14:sldId id="336"/>
            <p14:sldId id="337"/>
            <p14:sldId id="338"/>
            <p14:sldId id="339"/>
          </p14:sldIdLst>
        </p14:section>
        <p14:section name="단지소개" id="{183A2FA1-9AD2-4039-BAE7-9013273DD908}">
          <p14:sldIdLst>
            <p14:sldId id="287"/>
            <p14:sldId id="288"/>
            <p14:sldId id="289"/>
            <p14:sldId id="323"/>
          </p14:sldIdLst>
        </p14:section>
        <p14:section name="공지사항" id="{7F743F27-D8E4-47BB-A714-EC6EB2632196}">
          <p14:sldIdLst>
            <p14:sldId id="311"/>
            <p14:sldId id="313"/>
            <p14:sldId id="314"/>
          </p14:sldIdLst>
        </p14:section>
        <p14:section name="관리비 조회" id="{95560A17-D2AD-4EDA-BBB6-C4434BE5D8DD}">
          <p14:sldIdLst>
            <p14:sldId id="317"/>
            <p14:sldId id="340"/>
          </p14:sldIdLst>
        </p14:section>
        <p14:section name="관리자계정화면" id="{3253B509-9B0F-4606-A33F-B58682560AE3}">
          <p14:sldIdLst>
            <p14:sldId id="284"/>
            <p14:sldId id="260"/>
            <p14:sldId id="282"/>
            <p14:sldId id="307"/>
            <p14:sldId id="308"/>
            <p14:sldId id="283"/>
            <p14:sldId id="309"/>
            <p14:sldId id="301"/>
            <p14:sldId id="264"/>
            <p14:sldId id="297"/>
            <p14:sldId id="263"/>
            <p14:sldId id="285"/>
            <p14:sldId id="286"/>
            <p14:sldId id="325"/>
            <p14:sldId id="326"/>
            <p14:sldId id="295"/>
            <p14:sldId id="296"/>
            <p14:sldId id="298"/>
            <p14:sldId id="305"/>
            <p14:sldId id="306"/>
            <p14:sldId id="299"/>
            <p14:sldId id="300"/>
            <p14:sldId id="293"/>
            <p14:sldId id="294"/>
            <p14:sldId id="302"/>
            <p14:sldId id="303"/>
            <p14:sldId id="290"/>
            <p14:sldId id="292"/>
            <p14:sldId id="291"/>
            <p14:sldId id="304"/>
            <p14:sldId id="318"/>
            <p14:sldId id="319"/>
            <p14:sldId id="324"/>
            <p14:sldId id="327"/>
            <p14:sldId id="320"/>
            <p14:sldId id="328"/>
            <p14:sldId id="329"/>
            <p14:sldId id="330"/>
            <p14:sldId id="331"/>
            <p14:sldId id="332"/>
            <p14:sldId id="321"/>
            <p14:sldId id="322"/>
            <p14:sldId id="333"/>
            <p14:sldId id="334"/>
          </p14:sldIdLst>
        </p14:section>
        <p14:section name="시스템계정화면" id="{CD798564-42CD-4EAE-AB1C-8FF6694D1131}">
          <p14:sldIdLst>
            <p14:sldId id="261"/>
            <p14:sldId id="275"/>
            <p14:sldId id="276"/>
            <p14:sldId id="277"/>
            <p14:sldId id="281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44" autoAdjust="0"/>
  </p:normalViewPr>
  <p:slideViewPr>
    <p:cSldViewPr>
      <p:cViewPr>
        <p:scale>
          <a:sx n="150" d="100"/>
          <a:sy n="150" d="100"/>
        </p:scale>
        <p:origin x="-510" y="-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7A2A-D37B-460A-AE40-68C657171B60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3063-3985-46CA-A527-C4E7F2CD6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9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1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83063-3985-46CA-A527-C4E7F2CD60C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4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3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2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1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8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7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14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6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9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7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1229-18D9-4108-9378-0C45E9B25304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52FA5-3112-442F-94E9-D45D9AF6D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0" y="3657600"/>
            <a:ext cx="9144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41374" y="457201"/>
            <a:ext cx="2857500" cy="3262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787" y="1815666"/>
            <a:ext cx="7421563" cy="6441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프로젝트명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95537" y="627534"/>
            <a:ext cx="6270625" cy="872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464301" y="3219822"/>
            <a:ext cx="2566219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t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3136900" y="7255669"/>
            <a:ext cx="3327400" cy="15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00338" algn="ctr"/>
                <a:tab pos="5400675" algn="r"/>
              </a:tabLst>
            </a:pPr>
            <a:r>
              <a:rPr kumimoji="1" lang="en-US" altLang="ko-KR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357600" y="457200"/>
            <a:ext cx="7310438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357600" y="1688604"/>
            <a:ext cx="7310438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357600" y="2633328"/>
            <a:ext cx="7308850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52400" y="1010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152400" y="87868"/>
            <a:ext cx="18473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/>
            </a:r>
            <a:br>
              <a:rPr kumimoji="1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15240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1237"/>
              </p:ext>
            </p:extLst>
          </p:nvPr>
        </p:nvGraphicFramePr>
        <p:xfrm>
          <a:off x="372704" y="3813888"/>
          <a:ext cx="4199296" cy="102611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07"/>
                <a:gridCol w="2835389"/>
              </a:tblGrid>
              <a:tr h="342207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DDIT-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1813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2021.04.23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2095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kern="1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7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786" marR="6478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6030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마이페이지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일정확인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캘린더를 통한 일정 확인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142621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 회원들이 사용할 수 있는 항목들이 나열되어있다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회원의 별칭과 프로필 사진이 출력된다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캘린더를 선택하면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카테고리의 색깔이 변경된다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캘린더를 선택하면 월별 캘린더가 한눈에 볼 수 있도록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캘린더에 나의 일정과 아파트에서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공지하는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일정사항을 한눈에 확인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 화면에서는 일정을 보거나 수정하거나 삭제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5" y="987574"/>
            <a:ext cx="627421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48690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마이페이지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나의 편의시설 이용내역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내가 이용한 편의시설 내역 확인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31465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예약한 편의시설 이용내역 확인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편의시설 내역화면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시설명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이용기간에 맞춰서 검색할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시설이용 취소 시 사용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내가 이용한 시설들을 페이지 처리를 통해 확인 가능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이용가능한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시설과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이용완료된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시설이 조회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그 동안 이용한 편의시설 내역을 쉽게 확인 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이용기간이 완료된 시설은 상태가 완료로 표시됨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" y="977502"/>
            <a:ext cx="6248095" cy="39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10401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마이페이지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 내가 쓴 </a:t>
                      </a:r>
                      <a:r>
                        <a:rPr lang="ko-KR" altLang="en-US" sz="800" b="1" dirty="0" err="1" smtClean="0"/>
                        <a:t>게시글</a:t>
                      </a:r>
                      <a:r>
                        <a:rPr lang="ko-KR" altLang="en-US" sz="800" b="1" dirty="0" smtClean="0"/>
                        <a:t>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모든 게시판에서 내가 작성한 글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48226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게시글들을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한눈에 조회가능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게시글들이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 형태로 출력됨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바로 삭제 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일정 페이지 이상일 경우 페이지를 이동하면서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게시판에 내가 작성했던 글을 확인 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삭제버튼을 누르면 바로 해당 글을 삭제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3670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3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33839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소통게시판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자유롭게 </a:t>
                      </a:r>
                      <a:r>
                        <a:rPr lang="ko-KR" altLang="en-US" sz="800" b="1" dirty="0" err="1" smtClean="0"/>
                        <a:t>입주민들이</a:t>
                      </a:r>
                      <a:r>
                        <a:rPr lang="ko-KR" altLang="en-US" sz="800" b="1" dirty="0" smtClean="0"/>
                        <a:t> 소통하는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16433"/>
              </p:ext>
            </p:extLst>
          </p:nvPr>
        </p:nvGraphicFramePr>
        <p:xfrm>
          <a:off x="6384032" y="1"/>
          <a:ext cx="2759968" cy="503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주민들끼리 소통을 하기 위한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소통게시판은 주민들끼리 소통을 하는 공간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입주민들끼리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물건을 거래할 수 있는 당근마켓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집주변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추천 할 편의시설들을 주민들이 소개하는 공간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err="1" smtClean="0"/>
                        <a:t>입주민들이</a:t>
                      </a:r>
                      <a:r>
                        <a:rPr lang="ko-KR" altLang="en-US" sz="600" dirty="0" smtClean="0"/>
                        <a:t> 아이들이 안전한지 확인을 위한 </a:t>
                      </a:r>
                      <a:r>
                        <a:rPr lang="en-US" altLang="ko-KR" sz="600" dirty="0" smtClean="0"/>
                        <a:t>CCTV</a:t>
                      </a:r>
                      <a:r>
                        <a:rPr lang="ko-KR" altLang="en-US" sz="600" dirty="0" smtClean="0"/>
                        <a:t>를 볼 수 있는 공간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클래스를 개설하여 배움의 장터를 마련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내의 부대시설들을 예약하여 이용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입주민들의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소통게시글이</a:t>
                      </a:r>
                      <a:endParaRPr lang="ko-KR" altLang="en-US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출력 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 조건을 선택하여 검색 할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검색버튼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검색조건에 맞는 글이 출력됨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글을 작성할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갯수가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많을 경우 페이지를 이동하면서 조회 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 회원들이 자유롭게 이용할 수 있는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소통게시판으로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입주민들의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소통의 창으로 이용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" y="987574"/>
            <a:ext cx="637197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4553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소통게시판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소통게시판 글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57297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ckEditor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통해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작성하고 파일을 업로드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취소를 누르면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취소되고 목록으로 화면이 이동하게 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자유양식으로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2" y="987574"/>
            <a:ext cx="627682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39821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소통게시판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소통게시판 글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30765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수정과 삭제버튼은 작성자에게만 활성화가 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상세조회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눌러줄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대댓글이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err="1" smtClean="0"/>
                        <a:t>게시글</a:t>
                      </a:r>
                      <a:r>
                        <a:rPr lang="ko-KR" altLang="en-US" sz="600" dirty="0" smtClean="0"/>
                        <a:t> 목록으로 돌아 갈 수 있음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상세화면으로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작성자에게만 수정과 삭제 버튼이 활성화 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등록할 수 있으며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104"/>
            <a:ext cx="6372200" cy="415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48118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시설 예약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아파트 내 시설 예약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7878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시설을 예약하기 위한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예약을 통해 이용할 수 있는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시설명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예약방법 안내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시설에 대한 정보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이용시간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이용료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이용할 수 있는 시설을 예약하는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선택하여 예약화면으로 접속가능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8612"/>
            <a:ext cx="6328036" cy="3815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5252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시설 예약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아파트 내 시설 예약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6708"/>
              </p:ext>
            </p:extLst>
          </p:nvPr>
        </p:nvGraphicFramePr>
        <p:xfrm>
          <a:off x="6384032" y="1"/>
          <a:ext cx="2759968" cy="4157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시설에 대한 이미지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시설명이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보임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예약하기 위해 읽어야 할 이용 준수사항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이용을 시작하고 싶은 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이용금액 확인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독서실일 경우 좌석선택 항목이 함께 표현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좌석 선택 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남은 잔여좌석이 출력되고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좌석을선택하여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예약가능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번의 이용준수사항을 읽어야지만 체크할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약관동의가 모두 되어 있으면 결제가능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시설을 예약하는 화면으로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독서실일 경우 지정 좌석을 선택할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시설의 시작일을 선택할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" y="987574"/>
            <a:ext cx="6239949" cy="384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8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29744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생활 편의 시스템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생활 편의 시스템 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203100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 편의 시설들을 조회할 수 있는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위치 정보가 지도로 보여짐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업체에 대해 상세 정보를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사진이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err="1" smtClean="0"/>
                        <a:t>별점후기를</a:t>
                      </a:r>
                      <a:r>
                        <a:rPr lang="ko-KR" altLang="en-US" sz="600" dirty="0" smtClean="0"/>
                        <a:t> 남길 수 있음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작성된 리뷰들이 보여짐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추천하고 싶은 장소들을 소개하는 창으로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생활에 도움을 줄 수 있는 공간들을 소개함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991397"/>
            <a:ext cx="6360325" cy="366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2303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우리 아이 </a:t>
                      </a:r>
                      <a:r>
                        <a:rPr lang="ko-KR" altLang="en-US" sz="800" b="1" dirty="0" err="1" smtClean="0"/>
                        <a:t>지키미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실시간 </a:t>
                      </a:r>
                      <a:r>
                        <a:rPr lang="en-US" altLang="ko-KR" sz="800" b="1" dirty="0" smtClean="0"/>
                        <a:t>CCTV</a:t>
                      </a:r>
                      <a:r>
                        <a:rPr lang="ko-KR" altLang="en-US" sz="800" b="1" dirty="0" smtClean="0"/>
                        <a:t>를 확인</a:t>
                      </a:r>
                      <a:r>
                        <a:rPr lang="ko-KR" altLang="en-US" sz="800" b="1" baseline="0" dirty="0" smtClean="0"/>
                        <a:t> 할 수 있는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86105"/>
              </p:ext>
            </p:extLst>
          </p:nvPr>
        </p:nvGraphicFramePr>
        <p:xfrm>
          <a:off x="6384032" y="1"/>
          <a:ext cx="2759968" cy="1823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개의 캠 화면이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아이들이 자주 이용하는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곳의 장소를 캠을 통해 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안전을 확인 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7574"/>
            <a:ext cx="6372200" cy="383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52480"/>
              </p:ext>
            </p:extLst>
          </p:nvPr>
        </p:nvGraphicFramePr>
        <p:xfrm>
          <a:off x="768670" y="627535"/>
          <a:ext cx="7606660" cy="414494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056"/>
                <a:gridCol w="847056"/>
                <a:gridCol w="2793274"/>
                <a:gridCol w="3445274"/>
              </a:tblGrid>
              <a:tr h="702078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5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1500" kern="100" dirty="0" smtClean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150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 smtClean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150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500" kern="100" dirty="0" err="1" smtClean="0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6024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0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800" kern="10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800" kern="10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568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solidFill>
                            <a:schemeClr val="tx1"/>
                          </a:solidFill>
                          <a:effectLst/>
                        </a:rPr>
                        <a:t>2022-04-21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solidFill>
                            <a:schemeClr val="tx1"/>
                          </a:solidFill>
                          <a:effectLst/>
                        </a:rPr>
                        <a:t>2022-04-22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solidFill>
                            <a:schemeClr val="tx1"/>
                          </a:solidFill>
                          <a:effectLst/>
                        </a:rPr>
                        <a:t>2022-04-23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세부 내용 작성</a:t>
                      </a:r>
                      <a:endParaRPr lang="en-US" altLang="ko-KR" sz="800" kern="100" dirty="0" smtClean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최종 작성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노현정</a:t>
                      </a:r>
                      <a:endParaRPr lang="en-US" altLang="ko-KR" sz="800" kern="100" dirty="0" smtClean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노현정</a:t>
                      </a:r>
                      <a:endParaRPr lang="en-US" altLang="ko-KR" sz="800" kern="100" dirty="0" smtClean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800" kern="100" dirty="0" smtClean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노현정</a:t>
                      </a:r>
                      <a:endParaRPr lang="ko-KR" sz="8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58680" marR="586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5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4868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우리 아이 </a:t>
                      </a:r>
                      <a:r>
                        <a:rPr lang="ko-KR" altLang="en-US" sz="800" b="1" dirty="0" err="1" smtClean="0"/>
                        <a:t>지키미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실시간 </a:t>
                      </a:r>
                      <a:r>
                        <a:rPr lang="en-US" altLang="ko-KR" sz="800" b="1" dirty="0" smtClean="0"/>
                        <a:t>CCTV</a:t>
                      </a:r>
                      <a:r>
                        <a:rPr lang="ko-KR" altLang="en-US" sz="800" b="1" dirty="0" smtClean="0"/>
                        <a:t>를 </a:t>
                      </a:r>
                      <a:r>
                        <a:rPr lang="en-US" altLang="ko-KR" sz="800" b="1" dirty="0" smtClean="0"/>
                        <a:t>1</a:t>
                      </a:r>
                      <a:r>
                        <a:rPr lang="ko-KR" altLang="en-US" sz="800" b="1" dirty="0" smtClean="0"/>
                        <a:t>개씩 선택하여 확인</a:t>
                      </a:r>
                      <a:r>
                        <a:rPr lang="ko-KR" altLang="en-US" sz="800" b="1" baseline="0" dirty="0" smtClean="0"/>
                        <a:t> 할 수 있는 화면 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3852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화면의 캠이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보여지는 화면의 위치와 현재시간이 출력되고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이전 캠 또는 이후 캠으로 이동 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보여지는 화면과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그외의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캠들의 목록이 보여짐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CCTV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화면이 실시간으로 송출되는 화면으로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&lt;&lt;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표시와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&gt;&gt;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표시를 이용해 다른 화면으로 이동이 가능함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00247"/>
            <a:ext cx="6264696" cy="387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9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91799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입주민이</a:t>
                      </a:r>
                      <a:r>
                        <a:rPr lang="ko-KR" altLang="en-US" sz="800" b="1" dirty="0" smtClean="0"/>
                        <a:t> 참여하는 </a:t>
                      </a:r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14849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주민들이 클래스를 개설하여 참여할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개설된 클래스 강좌 목록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클래스를 등록할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입주민간에 클래스를 개설하고 들을 수 있는 화면</a:t>
                      </a:r>
                    </a:p>
                    <a:p>
                      <a:pPr algn="ctr" latinLnBrk="1"/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" y="947872"/>
            <a:ext cx="6344448" cy="40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9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8850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 등록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02590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새로운 클래스 등록을 위한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누르면 클래스가 개설 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원데이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클래스를 개설하고 싶은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양식에 맞춰 클래스를 등록하는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" y="936104"/>
            <a:ext cx="6349961" cy="408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40789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원데이</a:t>
                      </a:r>
                      <a:r>
                        <a:rPr lang="ko-KR" altLang="en-US" sz="800" b="1" dirty="0" smtClean="0"/>
                        <a:t> 클래스 상세보기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685013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상세보기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담당 작성자에게 수정과 삭제 버튼이 보여진다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상세정보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참여하기 버튼을 누르면 클래스에 참여할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클래스 참여 후 리뷰를 등록할 수 있는 버튼이 보여진다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 목록으로 돌아가는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클래스에 대한 정보를 상세보기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클래스에 참여하면 실시간으로 참여할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 후에는 리뷰를 남길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027"/>
            <a:ext cx="6336704" cy="39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51835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당근마켓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입주민이</a:t>
                      </a:r>
                      <a:r>
                        <a:rPr lang="ko-KR" altLang="en-US" sz="800" b="1" dirty="0" smtClean="0"/>
                        <a:t> 이용하는 당근마켓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39562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당근마켓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판매 제품 사진과 현재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입찰가를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보여준다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상품을 등록하고 싶을 때 사용하는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입주민간에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팔고 싶은 물건이 있는 경우 상품을 등록 할 수 있음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경매에 참여하여 물건을 매입할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95939"/>
            <a:ext cx="6264696" cy="402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29481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당근마켓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당근마켓 상세화면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30374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제품선택시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상세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제품에 대한 정보를 볼 수 있는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가능 시간과 현재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입찰가를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참여시 사용하는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입찰금액을 입력하면 입찰에 참여할 수 있는 화면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 화면으로 등록한 제품 사진과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입찰가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남은 입찰시간을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입찰하기 버튼을 통해 입찰에 참여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77502"/>
            <a:ext cx="6264696" cy="404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82631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커뮤니티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당근마켓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당근마켓 상품등록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4480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상품등록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사진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갯수가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표시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판매자가 경매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시작가를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상품이 등록되고 경매가 시작된다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취소버튼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상품등록이 취소된다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당근마켓에 참여하고 싶은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누구나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상품을 등록하고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경매를 경험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입찰가는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574"/>
            <a:ext cx="634267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2656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현황목록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58076"/>
              </p:ext>
            </p:extLst>
          </p:nvPr>
        </p:nvGraphicFramePr>
        <p:xfrm>
          <a:off x="6384032" y="1"/>
          <a:ext cx="2759968" cy="444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우리 아파트에 대한 소개를 볼 수 있는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단지에 대한 전체정보를 소개한다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단지에 대한 위치를 안내한다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평수별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내부구조를 조회가능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온라인을 통한 전자투표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투표상황에 따라 투표항목을 조회할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 유형에 따라 투표항목을 조회할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조건에 맞는 투표 항목이 출력되도록 하는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참여 했거나 참여 할 수 있는 투표 화면 출력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투표에 대한 상세정보가 조회가능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전자투표 내역을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투표현황에 따라 진행중인 투표는 참여 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3266"/>
            <a:ext cx="6336704" cy="399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7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1755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참여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801325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투표명과 투표기간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투표방법들이 간단하게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성명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생년월일을 입력한 후 투표진행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전자투표에 참여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8927"/>
            <a:ext cx="6275777" cy="385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6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1083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결과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233507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투표에 대한 상세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투표결과를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text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조회가능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투표결과를 한눈에 볼 수 있도록 그래프로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 메인 화면으로 이동가능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 투표 결과를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" y="987574"/>
            <a:ext cx="631505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7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7248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로그인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로그인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로그인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dirty="0" smtClean="0"/>
                        <a:t>업체 입찰</a:t>
                      </a:r>
                      <a:r>
                        <a:rPr lang="en-US" altLang="ko-KR" sz="800" b="1" baseline="0" dirty="0" smtClean="0"/>
                        <a:t> 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74144"/>
              </p:ext>
            </p:extLst>
          </p:nvPr>
        </p:nvGraphicFramePr>
        <p:xfrm>
          <a:off x="6384032" y="0"/>
          <a:ext cx="2759968" cy="3083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63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첫화면으로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이동한다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기억하기를 설정해두면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다음에 방문 시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password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만 입력하면 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아이디와 비밀번호를 찾을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회원가입을 통해 홈페이지 이용이 가능하다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호수가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매칭이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되면 자동가입이 되고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그렇지 않을 경우 관리자 승인이 필요하다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업체가 입찰을 할 경우</a:t>
                      </a:r>
                    </a:p>
                    <a:p>
                      <a:pPr algn="ctr"/>
                      <a:r>
                        <a:rPr lang="ko-KR" altLang="en-US" sz="600" dirty="0" smtClean="0"/>
                        <a:t>입찰 화면으로 바로 이동할 수 있는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16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4727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로그인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하는 화면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입찰을 하고 싶은 업체가 입찰에 참여할 수 있는 화면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00191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44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4396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단지 기본정보</a:t>
                      </a:r>
                      <a:r>
                        <a:rPr lang="ko-KR" altLang="en-US" sz="800" b="1" baseline="0" dirty="0" smtClean="0"/>
                        <a:t>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20734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단지 정보를 한눈에 파악할 수 있는 기본항목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아파트의 전체적인 기본정보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 사무소에 대한 기본정보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우리단지의 기본정보를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관리사무소의 정보들도 안내해줌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1626"/>
            <a:ext cx="6282086" cy="407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37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4113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97762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공지사항들이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목록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등록버튼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관리자에게만 출력됨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기간을 입력하여 상세정보 검색가능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제목 또는 내용을 통해서 검색가능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선택항목에 맞는 검색 결과를 출력해주는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내의 공지사항을 조회 가능함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검색조건을 이용해 검색도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73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"/>
          <a:stretch/>
        </p:blipFill>
        <p:spPr bwMode="auto">
          <a:xfrm>
            <a:off x="1" y="915566"/>
            <a:ext cx="6349999" cy="422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8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7128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56861"/>
              </p:ext>
            </p:extLst>
          </p:nvPr>
        </p:nvGraphicFramePr>
        <p:xfrm>
          <a:off x="6384032" y="1"/>
          <a:ext cx="2759968" cy="304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주민들은 공지사항을 조회할 수 있고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등록과 수정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삭제를 할 수 있는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등록화면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ckEditor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통한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공지사항 등록을 취소하는 화면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볼 수 있도록 공지사항을 등록할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" y="987574"/>
            <a:ext cx="6369710" cy="398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6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85691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공지사항 상세조회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82769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관리자에게 수정과 삭제 버튼이 출력됨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err="1" smtClean="0"/>
                        <a:t>댓글과</a:t>
                      </a:r>
                      <a:r>
                        <a:rPr lang="ko-KR" altLang="en-US" sz="600" dirty="0" smtClean="0"/>
                        <a:t> </a:t>
                      </a:r>
                      <a:r>
                        <a:rPr lang="ko-KR" altLang="en-US" sz="600" dirty="0" err="1" smtClean="0"/>
                        <a:t>대댓글을</a:t>
                      </a:r>
                      <a:r>
                        <a:rPr lang="ko-KR" altLang="en-US" sz="600" dirty="0" smtClean="0"/>
                        <a:t> 달 수 있음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목록으로 가는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조회화면으로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관리자에게는 수정과 삭제버튼이 활성화 되고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입주민들은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좋아요를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누르거나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댓글을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" y="948927"/>
            <a:ext cx="6366243" cy="407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6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65326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관리비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고지서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고지서 조회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722637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관리비를 조회할 수 있는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온라인으로 조회하는 관리비 고지서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사용량을 그래프로 보여줌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사용량을 그래프로 보여줌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즉시 납부할 수 있는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내역을 상세화면으로 조회할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이달의 관리비 고지서를 온라인을 통해서 확인 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즉시 납부를 할 수도 있고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에너지 사용량을 차트를 통해서 확인 가능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78787"/>
            <a:ext cx="6300192" cy="411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9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489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관리비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고지서 상세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고지서 상세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55380"/>
              </p:ext>
            </p:extLst>
          </p:nvPr>
        </p:nvGraphicFramePr>
        <p:xfrm>
          <a:off x="6384032" y="1"/>
          <a:ext cx="2759968" cy="1823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고지서 상세화면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상세보기버튼을 선택이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나의 관리비 상세내역을 확인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78787"/>
            <a:ext cx="6372200" cy="404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3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7121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입주자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입주자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입주자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93618"/>
              </p:ext>
            </p:extLst>
          </p:nvPr>
        </p:nvGraphicFramePr>
        <p:xfrm>
          <a:off x="6384032" y="1"/>
          <a:ext cx="2759968" cy="38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화면에서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입주민포털로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 관리를 선택하면 입주자 리스트가 출력된다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검색조건없을시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출력되고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검색조건이 있으면 검색조건에 따라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검색은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가지 유형을 선택하여 텍스트를 입력하거나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콤보상자의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리스트에서동별로선택하여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전입신고서를 작성한 </a:t>
                      </a:r>
                      <a:r>
                        <a:rPr lang="ko-KR" altLang="en-US" sz="600" dirty="0" err="1" smtClean="0"/>
                        <a:t>입주민을</a:t>
                      </a:r>
                      <a:r>
                        <a:rPr lang="ko-KR" altLang="en-US" sz="600" dirty="0" smtClean="0"/>
                        <a:t> 등록한다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정보가 변경될 시 수정을 눌러 변경할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정보가 변경될 시 수정을 눌러 변경할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빈번한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악성댓글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또는 욕설과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비방글로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인한 회원은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블랙리스트로 지정하여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주간 계정을 비활성화 시킨다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전입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전출을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신고로 인해 블랙리스트로 지정된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회원은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시스템 관리자에게 블랙리스트 지정 요청을 보낼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64722"/>
            <a:ext cx="6264696" cy="410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138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입주자 관리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입주자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입주자 등록 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16252"/>
              </p:ext>
            </p:extLst>
          </p:nvPr>
        </p:nvGraphicFramePr>
        <p:xfrm>
          <a:off x="6384032" y="1"/>
          <a:ext cx="2759968" cy="37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입주자를 등록할 수 있는 폼이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모든 항목을 필수입력 한 수 세대주를 등록하면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버튼과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실입주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현황버튼이 활성화 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추가버튼을 누르면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에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등록되듯이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등록된다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있을 경우 같은 작업을 반복한다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추가된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하단에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실 입주 현황을 선택하여 누가 거주하고 있는지 알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모든 양식 작성을 </a:t>
                      </a:r>
                      <a:r>
                        <a:rPr lang="ko-KR" altLang="en-US" sz="600" dirty="0" err="1" smtClean="0"/>
                        <a:t>완료하고나면</a:t>
                      </a:r>
                      <a:r>
                        <a:rPr lang="ko-KR" altLang="en-US" sz="600" dirty="0" smtClean="0"/>
                        <a:t> 등록버튼을 클릭한다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등록을 취소 하고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싶을때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클릭한다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돌아갈 수 있는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입주자를 등록시킬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세대주와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세대원에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대해 입주자로 등록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여러명일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경우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세대원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추가 버튼을 이용하여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구성원을 추가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" y="987574"/>
            <a:ext cx="627924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6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57894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납부현황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 현황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64846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거래처관리를 선택하면 하위 항목들이 표시된다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거래처들명과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납부확인내역을 한눈에 볼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납부내역을 등록할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선택하면 업체정보를 상세로 조회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600" dirty="0" smtClean="0"/>
                    </a:p>
                    <a:p>
                      <a:pPr algn="ctr"/>
                      <a:r>
                        <a:rPr lang="ko-KR" altLang="en-US" sz="600" dirty="0" err="1" smtClean="0"/>
                        <a:t>업체명을</a:t>
                      </a:r>
                      <a:r>
                        <a:rPr lang="ko-KR" altLang="en-US" sz="600" dirty="0" smtClean="0"/>
                        <a:t> 검색하여 조회할 수 있다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거래처들을 페이지이동을 하면서 볼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거래처들명과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납부확인내역을 한눈에 볼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거래처에 납부 현황을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조회가능함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 이력을 납부등록버튼을 이용하여 납부내역서를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3670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2424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납부현황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670526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납부내역을 등록할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납부여부를 등록할 수 있는 등록화면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납부등록서를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작성하여 등록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61926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23678"/>
            <a:ext cx="2808312" cy="234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6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5337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로그인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로그인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회원가입 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95436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회원가입은 이용약관을 동의해야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인적사항을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가입을 취소하기 위한 버튼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약관동의 후 가입을 누르면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인적사항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폼으로 이동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시 약관을 동의해야 하는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" y="948926"/>
            <a:ext cx="6356151" cy="407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1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07803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납부현황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납부내역 세부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61710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선택하면 업체정보를 상세로 조회 할 수 있다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납수내역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상세보기를 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업체를 선택하면 업체에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납부한 납부금액과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납부일을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2" y="987574"/>
            <a:ext cx="624240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27734"/>
            <a:ext cx="3312368" cy="130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427734"/>
            <a:ext cx="295983" cy="24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6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82805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납부기관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 기관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01683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납부해야 될 기관들을 조회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납부 거래처 정보를 등록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이용해서 거래처 조회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거래처들을 페이지 이동하면서 볼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납부 거래처의 정보를 조회하게 함</a:t>
                      </a:r>
                    </a:p>
                    <a:p>
                      <a:pPr algn="ctr"/>
                      <a:r>
                        <a:rPr lang="ko-KR" altLang="en-US" sz="600" dirty="0" smtClean="0"/>
                        <a:t>업체 위치도 지도를 통해 조회가능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납부거래처를 한눈에 조회 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 거래처 목록을 조회함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 거래처의 연락처와 계좌정보를 조회할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" y="1001885"/>
            <a:ext cx="6347935" cy="3946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1539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납부기관 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납부기관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39330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이용해서 거래처 조회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클릭하면 업체가 등록된다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거래 업체를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" y="987574"/>
            <a:ext cx="6197093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14" y="2149738"/>
            <a:ext cx="250559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6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6793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납부기관 조회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납부기관 상세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17067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납부 거래처의 정보를 조회하게 함</a:t>
                      </a:r>
                    </a:p>
                    <a:p>
                      <a:pPr algn="ctr"/>
                      <a:r>
                        <a:rPr lang="ko-KR" altLang="en-US" sz="600" dirty="0" smtClean="0"/>
                        <a:t>업체 위치도 지도를 통해 조회가능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업체위치를 지도를 통해 확인할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 삭제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목록으로 돌아가기 위한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업체정보를 수정할 수 있는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거래업체 상세보기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업체의 위치를 볼 수 있으며 거래처 수정과 삭제를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2" y="987574"/>
            <a:ext cx="621158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9702"/>
            <a:ext cx="2609421" cy="2417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526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계약서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거래처들 계약서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517619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거래처의 계약서들 모음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거래처의 계약서를 등록 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거래처명으로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업체를 조회할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페이지를 이동하며 계약서를 관리 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err="1" smtClean="0"/>
                        <a:t>계약명을</a:t>
                      </a:r>
                      <a:r>
                        <a:rPr lang="ko-KR" altLang="en-US" sz="600" dirty="0" smtClean="0"/>
                        <a:t> 선택하면 계약서 상세보기 화면이 출력됨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 계약서들을 한곳에서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8" y="987574"/>
            <a:ext cx="6334572" cy="357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0226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계약서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계약서 등록</a:t>
                      </a:r>
                      <a:r>
                        <a:rPr lang="ko-KR" altLang="en-US" sz="800" b="1" baseline="0" dirty="0" smtClean="0"/>
                        <a:t> </a:t>
                      </a:r>
                      <a:r>
                        <a:rPr lang="en-US" altLang="ko-KR" sz="800" b="1" baseline="0" dirty="0" smtClean="0"/>
                        <a:t>/ </a:t>
                      </a:r>
                      <a:r>
                        <a:rPr lang="ko-KR" altLang="en-US" sz="800" b="1" baseline="0" dirty="0" smtClean="0"/>
                        <a:t>계약서 상세조회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37616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계약서 등록화면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계약서 등록 후 목록에서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계약명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 클릭 시 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보여지는 계약서 상세화면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중앙의 좌측 화면은 계약서를 등록하는 화면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중앙의 우측 화면은 계약서를 상세보기 하는 화면</a:t>
                      </a:r>
                      <a:r>
                        <a:rPr lang="en-US" altLang="ko-KR" sz="60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1562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4168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거래처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외주 업체 스케줄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업체 직원의 스케줄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156405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업체인력들의 스케줄을 캘린더로 확인할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 인력 근무 일정 캘린더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업체들 직원의 업무 스케줄을 확일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264696" cy="396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3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27503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시설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주민시설 이용시설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주민 시설 이용 내역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1385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시설들을 관리 할 수 있는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예약시설 이용내역 조회가 가능한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검색조건들을 선택하여 검색할 수 있는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이용에 수정 요청이 있으면 사용하는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페이지 처리를 통해 시설이용내역을 조회가능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 예약 전체 현황을 조회하는 화면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시설을 이용하는 주민들의 이용내역을 조회함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" y="987574"/>
            <a:ext cx="634142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3556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시설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시설등록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주민이용 시설 등록화면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78274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주민들이 예약 할 수 있도록 시설을 등록해주는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양식에 맞춰 필요 항목을 작성함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이미지를 업로드 하여 시설에 대해 알 수 있도록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 표시 시 지정좌석을 등록할 수 있는 화면이 표시됨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시설이용인원에 맞춰서 좌석을 등록할 수 있음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누르면 지정좌석이 저장됨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주민들이 예약할 수 있는 시설이 등록됨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시설을 이용할 수 있도록 등록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을 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지정좌석 체크박스에 표시가 되어있으면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좌석을 등록할 수 있는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나타남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" y="987574"/>
            <a:ext cx="626004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10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관리비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산출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산출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65785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산출 시 다음과 같은 시스템의 과정을 거쳐서 진행한다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계산을 작업할 년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월을 선택한다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부과 항목들에 맞추어 데이터를 입력시켜준다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관리비계산을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월을 선택하고 관리비 항목들을 입력하여 관리비를 계산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5" y="939402"/>
            <a:ext cx="6349935" cy="408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5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9179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로그인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로그인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회원가입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659443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동호수를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조회하여 입력되도록 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내가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살고있는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동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호수 조회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 입력 후 중복확인 필수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비밀번호와 비밀번호재확인이 다를 경우 출력되는 문구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가입을 취소하고 싶으면 누르는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가입을 완료하기 위한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 화면으로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양식에 맞게 데이터를 입력하여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가입을 진행할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" y="967977"/>
            <a:ext cx="6343435" cy="39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3876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관리비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/>
                        <a:t>관리비 산출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/>
                        <a:t>관리비 산출 정리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27316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금액을 등록한 관리비들을 조회하고 집계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 관리비 부과가 되면 각 세대에게 고지서가 발송된다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계산 후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고지서 발행 전 집계를 수행 함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" y="987574"/>
            <a:ext cx="6226229" cy="385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5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6496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관리비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관리비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세대별 관리비 조회화면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73623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관련 항목들을 조회가능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관리비와 세대별 관리비 조회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검색조건들을 입력시키는 항목들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검색조건에 맞는 관리비를 출력해줄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관리비를 엑셀 파일로 다운 받을 수 있는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관리비 조회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항목들 조회화면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동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호수를 선택하여 관리비를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관리비 고지서를 파일로 다운받을 수 있음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" y="935540"/>
            <a:ext cx="6349527" cy="415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9878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공고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업체 선정 공고등록</a:t>
                      </a:r>
                      <a:r>
                        <a:rPr lang="en-US" altLang="ko-KR" sz="800" b="1" baseline="0" dirty="0" smtClean="0"/>
                        <a:t> / </a:t>
                      </a:r>
                      <a:r>
                        <a:rPr lang="ko-KR" altLang="en-US" sz="800" b="1" baseline="0" dirty="0" smtClean="0"/>
                        <a:t>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14070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입찰에 대한 정보와 공고문을 등록함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공고문을 조회하고 등록할 수 있는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입찰종류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공고구분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검색일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공고문에 대한 입력정보를 통해 공고를 조회할 수 있도록 하는 항목들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공고항목을 조회해 줄 수 있는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검색조건이 있으면 조건에 맞는 공고가 출력되고</a:t>
                      </a:r>
                    </a:p>
                    <a:p>
                      <a:pPr algn="ctr"/>
                      <a:r>
                        <a:rPr lang="ko-KR" altLang="en-US" sz="600" dirty="0" smtClean="0"/>
                        <a:t>검색조건이 없으면 모든 공고가 출력됨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입찰 공고문을 등록 할 수 있는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공고명들을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페이지로 이동하면서 볼 수 있는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입찰공고를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입찰업체 모집 공고를 등록할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36704" cy="387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5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7700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공고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입찰업체</a:t>
                      </a:r>
                      <a:r>
                        <a:rPr lang="ko-KR" altLang="en-US" sz="800" b="1" baseline="0" dirty="0" smtClean="0"/>
                        <a:t> 모집 공고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46328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업체를 모집하고 업체 정보를 등록하고 조회할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업체들이 입찰을 할 수 있도록 공고를 등록함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업체 공고 안내 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공고를 등록시키는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모집 공고를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00192" cy="392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0822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입찰 공고</a:t>
                      </a:r>
                      <a:r>
                        <a:rPr lang="ko-KR" altLang="en-US" sz="800" b="1" baseline="0" dirty="0"/>
                        <a:t> </a:t>
                      </a:r>
                      <a:r>
                        <a:rPr lang="ko-KR" altLang="en-US" sz="800" b="1" baseline="0" dirty="0" smtClean="0"/>
                        <a:t>상세보기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입찰 업체 공고 상세</a:t>
                      </a:r>
                      <a:r>
                        <a:rPr lang="ko-KR" altLang="en-US" sz="800" b="1" baseline="0" dirty="0" smtClean="0"/>
                        <a:t>조회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309084"/>
              </p:ext>
            </p:extLst>
          </p:nvPr>
        </p:nvGraphicFramePr>
        <p:xfrm>
          <a:off x="6384032" y="1"/>
          <a:ext cx="2759968" cy="444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공고 상세보기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입찹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참여 신청서를 작성하기 위한 버튼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입찰에 참여한 업체 리스트 조회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참여업체 리스트 조회 화면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입찰 업체 선정을 위한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관련 공고문을 다운받을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입찰에 남은 시간이 출력된다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입찰서를 출력할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입찰 화면을 수정할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공고 목록으로 돌아갈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공고문을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업체는 입찰 참여할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관리자는 참여업체 리스트를 확인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입찰 업체를 선정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남은 시간을 보여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공고문을 인쇄할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6" y="987574"/>
            <a:ext cx="6271905" cy="39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6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5089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참여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업체 입찰 참여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49068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입찰참여 업체가 신청서를 작성하는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입찰서를 작성한다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입찰서를 파일로 첨부할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클릭하면 입찰에 참여한다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버튼을 클릭하면 입찰이 취소된다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업체가 입찰에 참여 할 때 이용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입찰서를 첨부파일로 업로드 가능함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입찰서를 다 작성한 후에 입찰 하기 버튼을 선택하여 입찰에 참여함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" y="987574"/>
            <a:ext cx="624104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6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27633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입찰결과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선정 업체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75950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결과를 보여주는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입찰종류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검색일기준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공고명을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입찰결과를 조회할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클릭시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조건에 맞는 결과가 보여진다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결과를 보여주는 목록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페이지를 이동시키면서 입찰 결과를 볼 수 있다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 입찰 선정 후  입찰 결과를 한번에 조회 가능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7" y="987574"/>
            <a:ext cx="635525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33357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입찰관리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참여내역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입찰 참여내역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0938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 참여내역을 조회하는 결과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입찰서에 작성한 내역을 작성 한다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조회하기 버튼을 클릭하면 입찰 결과가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입찰에 참여한 업체가 입찰 참여 내역을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26469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414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회계 관리</a:t>
                      </a:r>
                      <a:endParaRPr lang="en-US" altLang="ko-KR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이체대기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이체 대기 여부 확인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29078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회계처리를 위한 카테고리 메뉴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이체를 해야 할 업체들과 금액 조회화면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날짜와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업체명을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검색하여 납부해야 할 금액 조회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납부할 계좌의 잔액조회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조회된 </a:t>
                      </a:r>
                      <a:r>
                        <a:rPr lang="ko-KR" altLang="en-US" sz="600" dirty="0" err="1" smtClean="0"/>
                        <a:t>입금처들이</a:t>
                      </a:r>
                      <a:r>
                        <a:rPr lang="ko-KR" altLang="en-US" sz="600" dirty="0" smtClean="0"/>
                        <a:t> 조회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입금처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납부 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이체를 진행 해야 할 업체들의 정보를 알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입금처를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선택하여 이체를 실행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7574"/>
            <a:ext cx="6372200" cy="399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1865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회계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이체 결과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이체 결과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8995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 이체 후 결과 조회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조회하고 싶은 기간 선택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입금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거래처명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조건에 맞는 검색결과 조회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이체 결과 조회 내역을 보여줌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이체를 한 후에 납부 내역을 확인 할 수 있도록 등록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959189"/>
            <a:ext cx="6303139" cy="398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24471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메인화면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메인화면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1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 </a:t>
                      </a:r>
                      <a:r>
                        <a:rPr lang="ko-KR" altLang="en-US" sz="800" b="1" dirty="0" err="1" smtClean="0"/>
                        <a:t>메인페이지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91358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회원페이지의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메뉴바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아파트 이미지 출력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공지사항이 미니항목으로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생활편의시설의 일부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관리실 전화번호 안내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챗봇을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자주하는 질문을 쉽게 해결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회원들이 이용하는 메인 화면으로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 사진을 볼 수 있고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공지사항을 손쉽게 사용할 수 있으며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챗봇을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홈페이지 이용안내를 받을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264696" cy="41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5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2777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회계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세금계산서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매출 세금 계산서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14218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회계업무를 관리 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공급받는자의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항목을 선택할 수 있는 목록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발급기간을 선택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검색버튼을 누르면 요청 항목이 하단에 검색됨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검색된 업체의 세금계산서 목록이 보여지는 화면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계산서가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여러개일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경우 페이지를 이동하면서 확인가능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매출 세금계산서를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28389"/>
            <a:ext cx="6276220" cy="416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1521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회계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ko-KR" altLang="en-US" sz="800" b="1" dirty="0" smtClean="0"/>
                        <a:t>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세금계산서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세금 계산서 발행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42761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세금계산서 상세화면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세금계산서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수정발행시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선택하는 버튼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수정발행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수정사유를 선택하는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?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표시에 마우스를 올리면 해당 항목의 세부설명이 보임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세금계산서를 발행 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수정발행을 해야 될 경우 수정사유를 선택하여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발급을 도와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29877"/>
            <a:ext cx="6300192" cy="409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3776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</a:t>
                      </a:r>
                      <a:r>
                        <a:rPr lang="ko-KR" altLang="en-US" sz="800" b="1" dirty="0" smtClean="0"/>
                        <a:t>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현황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85373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단지관련 정보들과 전자투표를 시행할 수 있는 항목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진행중인 전자투표와 완료된 전자투표가 보여지는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진행중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완료를 통해 투표상황을 검색가능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 유형별로 검색가능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조회버튼을 누르면 조건에 맞는 항목이 출력됨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투표항목들이 출력됨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 현황을 조회 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전자투표 항목을 등록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1410"/>
            <a:ext cx="6372200" cy="37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7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3199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27670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전자투표화면을 등록할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양식에 맞게 입력한다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클릭하면 투표 문항을 추가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누르면 문항을 삭제할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투표등록 버튼을 누르면 투표가 등록된다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투표기간을 설정하고 문항을 추가하여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 투표를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948927"/>
            <a:ext cx="6264695" cy="407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72464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전자투표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전자투표 결과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620401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투표에 대한 상세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투표결과를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text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조회가능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투표결과를 한눈에 볼 수 있도록 그래프로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 메인 화면으로 이동가능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전자투표 결과화면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" y="918864"/>
            <a:ext cx="6294144" cy="422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77861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단지소개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단지 기본정보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49929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관리 할 수 있는 단지 관리 항목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입주민에게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단지 정보를 등록하고 수정할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입주민에게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보여지는 관리사무소 정보를 등록하고 수정할 수 있다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입주민에게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 줄 단지 정보와 관리실정보를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등록하고 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7" y="936104"/>
            <a:ext cx="6341423" cy="393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7910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가구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단지</a:t>
                      </a:r>
                      <a:r>
                        <a:rPr lang="ko-KR" altLang="en-US" sz="800" b="1" baseline="0" dirty="0" smtClean="0"/>
                        <a:t> 입주 가구를 생성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8040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단지내에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전체 가구들을 등록할 수 있으며</a:t>
                      </a: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공실인지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입실중인지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구분할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입주등록시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등록차량대수가 반영이 되고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공실이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입실로 바뀌게 된다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버튼을 누르면 가구가 생성이 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소유자의 정보를 등록시키는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등록버튼을 누르면 소유주가 등록된다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상단의 가구가 생성이 되어야 소유주를 등록할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입주한 가구들을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입실중으로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 할 수 있음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가구를 등록하면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소유주를 등록 할 수 있음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" y="968599"/>
            <a:ext cx="6344758" cy="405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6583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검침등록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검침 내역</a:t>
                      </a:r>
                      <a:r>
                        <a:rPr lang="ko-KR" altLang="en-US" sz="800" b="1" baseline="0" dirty="0" smtClean="0"/>
                        <a:t>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6775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검침항목들을 데이터로 입력할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검침내역을 입력하는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전기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난방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가스 항목을 등록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검침내역이 조회되고 당월 지침을 등록할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버튼을 누르면 </a:t>
                      </a:r>
                      <a:r>
                        <a:rPr lang="ko-KR" altLang="en-US" sz="600" dirty="0" err="1" smtClean="0"/>
                        <a:t>당월지침이</a:t>
                      </a:r>
                      <a:r>
                        <a:rPr lang="ko-KR" altLang="en-US" sz="600" dirty="0" smtClean="0"/>
                        <a:t> 저장이 된다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검침내역을 웹에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402"/>
            <a:ext cx="6372200" cy="415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0662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단지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세대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세대 등록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323209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세대를 등록할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입주세대를 조회할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등록된 세대가 한번에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세대를 등록 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입주자로 등록된 입주민의 정보를 가지고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세대등록을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958452"/>
            <a:ext cx="6336704" cy="406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5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0092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근무일정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근무일정 조회와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37687"/>
              </p:ext>
            </p:extLst>
          </p:nvPr>
        </p:nvGraphicFramePr>
        <p:xfrm>
          <a:off x="6384032" y="1"/>
          <a:ext cx="2759968" cy="4449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 권한이 있는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이용할 수 있는 카테고리 항목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근무 일정을 등록하고 볼 수 있는 항목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근무일정을 조회할 수 있는 캘린더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엑셀형식을 이용할 경우 이용할 수 있는 다운로드와 업로드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직원의 근무를 추가로 등록할 수 있는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일로 조회하면 오늘의 일정이 출력됨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조회 조건을 선택할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조건들에 맞춰서 검색결과가 출력되는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 을 선택하여 직원들의 근무 현황을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볼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10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직원의 이름과 일정이 함께 보여짐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 직원의 근무 일정을 볼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근무 일정을 엑셀 파일로 다운받을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근무일정을 추가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310661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53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6521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메인화면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메인화면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2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직원 </a:t>
                      </a:r>
                      <a:r>
                        <a:rPr lang="ko-KR" altLang="en-US" sz="800" b="1" dirty="0" err="1" smtClean="0"/>
                        <a:t>메인페이지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82538"/>
              </p:ext>
            </p:extLst>
          </p:nvPr>
        </p:nvGraphicFramePr>
        <p:xfrm>
          <a:off x="6384032" y="1"/>
          <a:ext cx="2759968" cy="386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메인페이지로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이동할 수 있는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메뉴바가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왼쪽에 출력 되고 나의 근무 현황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항목으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하위 항목으로 선택할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관리자 별칭과 로그아웃 버튼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관리자가 관리해야 할 메뉴들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처리해야 될 민원이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근무일정 또는 개인일정이 캘린더를 통해 확인가능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다른 직원의 연락망을 알 수 있음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오늘의 상세일정이 보여짐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해야될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업무를 메모지로 확인가능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직원들이 이용하는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메인화면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마이페이지에서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나의 근무 현황을 볼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왼쪽의 관리 항목들 중 권한이 없는 항목은 직원일지라도 접근 못함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 페이지에서는 일정과 신규민원사항들을 확인 할 수 있음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" y="990472"/>
            <a:ext cx="6326032" cy="395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5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7917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근무일정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근무일정 추가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90053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근무일정 추가버튼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근무일정을 추가 할 수 있는 폼이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모달창으로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보여짐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직원의 업무를 관리자가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top-down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방식으로 등록 시킬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" y="925848"/>
            <a:ext cx="6279999" cy="420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8228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출</a:t>
                      </a:r>
                      <a:r>
                        <a:rPr lang="en-US" altLang="ko-KR" sz="800" b="1" dirty="0" smtClean="0"/>
                        <a:t>/</a:t>
                      </a:r>
                      <a:r>
                        <a:rPr lang="ko-KR" altLang="en-US" sz="800" b="1" dirty="0" smtClean="0"/>
                        <a:t>퇴근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직원 출퇴근 기록부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54337"/>
              </p:ext>
            </p:extLst>
          </p:nvPr>
        </p:nvGraphicFramePr>
        <p:xfrm>
          <a:off x="6384032" y="1"/>
          <a:ext cx="2759968" cy="2990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출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퇴근 시간을 조회할 수 있고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 입력된 데이터를 입력할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출퇴근기록을 관리할 수 있는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엑셀형식을 이용할 경우 이용할 수 있는 다운로드와 업로드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월과 직원들의 출퇴근 정보를 상세히 보여줌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휴가를 사용한 직원은 캘린더에 휴가처리 됨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출퇴근기록은 확인 할 수 있으며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출근 기록부를 엑셀파일로 다운받거나 업로드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직원은 휴가버튼을 이용하여 휴가 처리를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264696" cy="400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7312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목록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981523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휴가를 관리하고 발생 시 처리해주는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휴가 이력을 조회하고 관리 할 수 있는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기간과 조회직원 선택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엑셀형식을 이용할 경우 이용할 수 있는 다운로드와 업로드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휴가 요청 승인과</a:t>
                      </a:r>
                      <a:r>
                        <a:rPr lang="en-US" altLang="ko-KR" sz="600" dirty="0" smtClean="0"/>
                        <a:t>, </a:t>
                      </a:r>
                      <a:r>
                        <a:rPr lang="ko-KR" altLang="en-US" sz="600" dirty="0" smtClean="0"/>
                        <a:t>휴가를 발생시켜야 </a:t>
                      </a:r>
                      <a:r>
                        <a:rPr lang="ko-KR" altLang="en-US" sz="600" dirty="0" err="1" smtClean="0"/>
                        <a:t>할때</a:t>
                      </a:r>
                      <a:r>
                        <a:rPr lang="ko-KR" altLang="en-US" sz="600" dirty="0" smtClean="0"/>
                        <a:t> 이용하는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 휴가를 조회할 수 있다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검색조건에 맞는 직원들을 목록형태로 보여주는 화면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휴가 사용내역을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직원의 휴가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요청시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휴과관리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이용해 승인을 해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직원 리스트를 파일로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업다운로드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987574"/>
            <a:ext cx="626469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91057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월별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329874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 휴가를 조회할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직원들이 월별로 사용한 휴가 일수를 캘린더에 표시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휴가 사용내역을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직원의 휴가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요청시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휴과관리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이용해 승인을 해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직원 리스트를 파일로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업다운로드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041"/>
            <a:ext cx="6372200" cy="4087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7211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유형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11907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유형별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목록별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월별 휴가를 조회할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유형에 따른 휴가 횟수를 보여주는 화면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휴가 사용내역을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직원 리스트를 파일로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업다운로드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2142"/>
            <a:ext cx="6279023" cy="414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55859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발생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38065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발생한 휴가를 승인하고 휴가를 발생시켜주는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직원별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휴가일수와 사용 휴가 일수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남은 휴가 일수가 보여짐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직원들에게 휴가를 부여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직원들의 총 휴가 일 수와 사용휴가일수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남은 휴가일수를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" y="987574"/>
            <a:ext cx="6371444" cy="401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99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2648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급여정산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급여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26194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근태 기록에 따른 급여를 정산하는 카테고리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선택하면 해당 직원에 대한 정보가 출력되고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이에 따른 급여 정산을 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급여계산을 할 직원을 선택하여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급여계산을 하고 급여 정산을 수행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" y="987574"/>
            <a:ext cx="6280091" cy="400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4212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휴가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휴가 유형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54731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관리해야 될 휴가의 유형이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어떤게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있는지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휴가유형에 따른 해당 휴가항목들을 넣어줄 수 있는 버튼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그룹별 휴가 세부 항목들이 보여지는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유형별로 관리 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휴가 그룹관리 버튼을 이용해 휴가그룹을 생성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" y="952601"/>
            <a:ext cx="6291119" cy="406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2425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직원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직원 등록 </a:t>
                      </a:r>
                      <a:r>
                        <a:rPr lang="en-US" altLang="ko-KR" sz="800" b="1" dirty="0" smtClean="0"/>
                        <a:t>/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ko-KR" altLang="en-US" sz="800" b="1" baseline="0" dirty="0" smtClean="0"/>
                        <a:t>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35074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정보를 관리하고 수정이 필요할 때 이용하는 화면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저장되어진 직원들의 목록이 보여진다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추가를 누르면 새로운 직원을 등록할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추가 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누르면 신규 직원이 추가 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정보를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직원을 등록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70094"/>
            <a:ext cx="6301136" cy="404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8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797063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인사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2022.04.23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관리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smtClean="0"/>
                        <a:t>직원</a:t>
                      </a:r>
                      <a:r>
                        <a:rPr lang="en-US" altLang="ko-KR" sz="800" b="1" dirty="0" smtClean="0"/>
                        <a:t>)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직원 정보 수정</a:t>
                      </a:r>
                      <a:r>
                        <a:rPr lang="en-US" altLang="ko-KR" sz="800" b="1" baseline="0" dirty="0" smtClean="0"/>
                        <a:t> / </a:t>
                      </a:r>
                      <a:r>
                        <a:rPr lang="ko-KR" altLang="en-US" sz="800" b="1" baseline="0" dirty="0" smtClean="0"/>
                        <a:t>비활성화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29076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정보를 관리하고 수정이 필요할 때 이용하는 화면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저장되어진 직원들의 목록이 보여진다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직원이름을 선택하면 상세정보를 확인할 수 있고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정보를 수정할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정보를 수정할 수 있는 화면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직원의 정보를 수정하고 퇴사직원의 정보는 비활성화 시킬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67977"/>
            <a:ext cx="6336704" cy="3908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4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4704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메인화면</a:t>
                      </a:r>
                      <a:r>
                        <a:rPr lang="ko-KR" altLang="en-US" sz="800" b="1" dirty="0" smtClean="0"/>
                        <a:t> 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메인화면</a:t>
                      </a:r>
                      <a:r>
                        <a:rPr lang="ko-KR" altLang="en-US" sz="800" b="1" dirty="0" smtClean="0"/>
                        <a:t> </a:t>
                      </a:r>
                      <a:r>
                        <a:rPr lang="en-US" altLang="ko-KR" sz="800" b="1" dirty="0" smtClean="0"/>
                        <a:t>3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시스템 관리자 </a:t>
                      </a:r>
                      <a:r>
                        <a:rPr lang="ko-KR" altLang="en-US" sz="800" b="1" dirty="0" err="1" smtClean="0"/>
                        <a:t>메인페이지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13858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시스템 관리자가 이동할 수 있는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메뉴바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시스템 관리자가 관리해야 될 카테고리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승인대기 회원목록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 신청 입주민의 정보를 상세조회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가입승인을 처리하기 위한 버튼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동별로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가입한 인원을 그래프로 표현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시스템 관리자 메인 화면으로 회원들의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계정정보를 확인하고 관리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7574"/>
            <a:ext cx="626469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2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8204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계정관리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계정 관리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302919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입주민계정을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조회하고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미입주민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계정을 승인 할 수 있다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어떤 계정을 관리할지 선택할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로그인한 사람의 프로필과 별칭이 나타난다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콤보박스에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선택된 계정 목록이 출력된다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입주민회원들의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계정을 조회하고 관리 가능 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" y="987573"/>
            <a:ext cx="6269693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89" y="2283718"/>
            <a:ext cx="19951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362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1924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계정관리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계정 관리 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25066"/>
              </p:ext>
            </p:extLst>
          </p:nvPr>
        </p:nvGraphicFramePr>
        <p:xfrm>
          <a:off x="6384032" y="1"/>
          <a:ext cx="2759968" cy="211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계정 승인이 필요한 회원을 클릭한다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회원가입이 승인이 되고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이용 가능한 범위가 설정된다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승인에 성공하면 회원에게 쪽지가 발송된다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가입승인요청 회원을 수락해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" y="948927"/>
            <a:ext cx="6370268" cy="4194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1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51517"/>
            <a:ext cx="6372200" cy="405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18062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계정관리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직원 계정 관리 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94431"/>
              </p:ext>
            </p:extLst>
          </p:nvPr>
        </p:nvGraphicFramePr>
        <p:xfrm>
          <a:off x="6384032" y="1"/>
          <a:ext cx="2759968" cy="362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직원계정을 선택하면 왼쪽화면에 직원의 목록이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 직원의 계정 조회화면이 출력된다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체크박스를 통해 계정을 탈퇴할 직원을 선택하거나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권한을 수정할 직원을 선택할 수 있다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검색기능과 페이지처리를 추가하여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검색하거나 넘기면서 조회가 가능할 수 있도록 구현한다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신규직원이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왔을때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계정을 부여하는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퇴사직원의 계정을 탈퇴시키는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권한을 잘못 부여했거나 수정이 필요할 때 사용하는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직원발생시 계정을 생성할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 직원 발생시 계정을 탈퇴시킬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업무 권한에 따라 접근 권한을 부여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51923"/>
            <a:ext cx="2808312" cy="19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0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2883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계정관리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퇴사 직원 탈퇴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26560"/>
              </p:ext>
            </p:extLst>
          </p:nvPr>
        </p:nvGraphicFramePr>
        <p:xfrm>
          <a:off x="6384032" y="1"/>
          <a:ext cx="2759968" cy="24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선택한 직원의 계정을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탈퇴하는게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맞는지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alert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창을 통해 다시 확인한다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예를선택하면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계정은 삭제되고 직원정보만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년뒤에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폐기되도록 시스템이 변경된다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아니요를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누르면 작업이 취소되고 직원계정 조회화면으로 돌아간다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 직원이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계정이 복구 될 수 없다고 알려주는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알림창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621765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74" y="4391883"/>
            <a:ext cx="2808312" cy="19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884" y="2643758"/>
            <a:ext cx="286089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29" y="2398712"/>
            <a:ext cx="299501" cy="2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40" y="3147815"/>
            <a:ext cx="248755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81" y="3147814"/>
            <a:ext cx="257637" cy="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9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28172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계정관리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신규 직원 등록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84572"/>
              </p:ext>
            </p:extLst>
          </p:nvPr>
        </p:nvGraphicFramePr>
        <p:xfrm>
          <a:off x="6384032" y="1"/>
          <a:ext cx="2759968" cy="331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신규직원에게 계정을 부여하기 위한 등록 화면이다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직원코드는 자동으로 생성이 되며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아이디와 비밀번호를 생성해주고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이름과 사진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입사일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이메일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급여이체 은행 및 계좌번호를 시스템에 입력되어 있는지 확인한다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그리고 직책과 직급도 함께 기입되어있는지 확인한다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권한부여에 필요함 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인사관리팀에서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등록함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ko-KR" altLang="en-US" sz="600" baseline="0" dirty="0" err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직책에 맞는 권한을 부여한다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누르면 신규직원 계정이 등록되고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신규직원에게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와 비밀번호가 쪽지로 발송되어야 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작업을 취소하고 싶다면 목록을 눌러서 전체 직원조회화면으로 돌아가면 된다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직원을 등록시켜 줄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15566"/>
            <a:ext cx="626469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0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893920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전체 직원 조회 및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33403"/>
              </p:ext>
            </p:extLst>
          </p:nvPr>
        </p:nvGraphicFramePr>
        <p:xfrm>
          <a:off x="6384032" y="1"/>
          <a:ext cx="2759968" cy="3282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입주민회원과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직원을 관리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검색하고 싶은 유형에 따라 직원을 찾을 수 있음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팀별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직원들을 선택하여 조회할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조건에 맞는 직원들이 출력됨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조건이 없을 경우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전직원이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모두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직원들에게 권한을 주거나 삭제할 때 이용하는 버튼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직원이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여러명일경우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페이징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처리가 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계정을 조회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가능함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직원들의 업무 권한이 변경되었을 경우 접근 권한을 수정할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퇴사직원의 정보를 관리함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" y="967977"/>
            <a:ext cx="6236461" cy="398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2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404216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직원 정보 조회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137262"/>
              </p:ext>
            </p:extLst>
          </p:nvPr>
        </p:nvGraphicFramePr>
        <p:xfrm>
          <a:off x="6384032" y="1"/>
          <a:ext cx="2759968" cy="269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권한설정변경 버튼을 이용하여 선택하거나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직원이름을 클릭했을 때 직원의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인적사항이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상세조회된다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권한 부여된걸 확인할 수 있고</a:t>
                      </a:r>
                    </a:p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체크박스를 이용해 수정하여 권한을 변경할 수 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등록버튼을 클릭하면 변경된 권한으로 수정이 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단순조회만 하고 이전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화면으로돌아갈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경우 목록을 선택하여 돌아가면 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직원정보를 볼 수 있고 접근 권한을 수정할 수 있음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인사관리에 직원들의 개인정보 변경 시 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시스템에도 즉시 변경사항이 반영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됨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48927"/>
            <a:ext cx="6264696" cy="392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67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72488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시스템</a:t>
                      </a:r>
                      <a:r>
                        <a:rPr lang="ko-KR" altLang="en-US" sz="800" b="1" baseline="0" dirty="0" smtClean="0"/>
                        <a:t> 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회원관리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err="1" smtClean="0"/>
                        <a:t>입주민</a:t>
                      </a:r>
                      <a:r>
                        <a:rPr lang="ko-KR" altLang="en-US" sz="800" b="1" dirty="0" smtClean="0"/>
                        <a:t> 회원 조회 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150397"/>
              </p:ext>
            </p:extLst>
          </p:nvPr>
        </p:nvGraphicFramePr>
        <p:xfrm>
          <a:off x="6384032" y="1"/>
          <a:ext cx="2759968" cy="35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직원관리와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입주민회언을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관리 할 수 있다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이름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연락처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ID,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탈퇴여부로 회원을 검색할 </a:t>
                      </a:r>
                      <a:r>
                        <a:rPr lang="ko-KR" altLang="en-US" sz="600" baseline="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수있다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입력창에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검색할 내용을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입력후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검색을 누르면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하단에 검색한 내용이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목록을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전체조회할지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동별로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조회할지 선택이 가능하다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찾고자 하는 선택사항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또는 검색사항에 맞춰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검색결과가 출력된다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페이지를 선택하여 원하는 페이지로 이동이 가능하다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탈퇴가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일경우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계정을 탈퇴시키기 위해 탈퇴버튼을 클릭한다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또한 블랙리스트 설정 버튼이 구현되도록 한다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회원들의 목록을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입주민에게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블랙리스트 여부도 함께 조회 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전출한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입주민은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탈퇴여부를 </a:t>
                      </a:r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</a:t>
                      </a:r>
                      <a:r>
                        <a:rPr lang="en-US" altLang="ko-KR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바꿀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703"/>
            <a:ext cx="6300192" cy="419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0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614074"/>
              </p:ext>
            </p:extLst>
          </p:nvPr>
        </p:nvGraphicFramePr>
        <p:xfrm>
          <a:off x="3" y="0"/>
          <a:ext cx="6300193" cy="918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032"/>
                <a:gridCol w="1050032"/>
                <a:gridCol w="1050032"/>
                <a:gridCol w="1125035"/>
                <a:gridCol w="825026"/>
                <a:gridCol w="1200036"/>
              </a:tblGrid>
              <a:tr h="3060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Page Title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마이페이지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ID</a:t>
                      </a:r>
                      <a:endParaRPr lang="ko-KR" altLang="en-US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Date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2022.04.22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Author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노현정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Screen</a:t>
                      </a:r>
                      <a:r>
                        <a:rPr lang="en-US" altLang="ko-KR" sz="800" b="1" baseline="0" dirty="0" smtClean="0"/>
                        <a:t> Path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개인정보 화면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  <a:tr h="306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Description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/>
                        <a:t>개인정보 조회</a:t>
                      </a:r>
                      <a:r>
                        <a:rPr lang="ko-KR" altLang="en-US" sz="800" b="1" baseline="0" dirty="0" smtClean="0"/>
                        <a:t>와 수정</a:t>
                      </a:r>
                      <a:endParaRPr lang="ko-KR" altLang="en-US" sz="800" b="1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74475"/>
              </p:ext>
            </p:extLst>
          </p:nvPr>
        </p:nvGraphicFramePr>
        <p:xfrm>
          <a:off x="6384032" y="1"/>
          <a:ext cx="2759968" cy="4157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34"/>
                <a:gridCol w="2304134"/>
              </a:tblGrid>
              <a:tr h="2917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회원페이지의 </a:t>
                      </a:r>
                      <a:r>
                        <a:rPr lang="ko-KR" altLang="en-US" sz="6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메뉴바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로그인한 사람의 별칭과 로그아웃버튼이 출력</a:t>
                      </a:r>
                      <a:endParaRPr lang="en-US" altLang="ko-KR" sz="600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현재 방문한 카테고리와 해당 항목들이 출력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개인정보수정을 위한 절차로</a:t>
                      </a: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비밀번호를 확인 받음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dirty="0" smtClean="0"/>
                        <a:t>비밀번호가 일치하면 개인정보 수정화면을 보여줌</a:t>
                      </a:r>
                      <a:endParaRPr lang="ko-KR" altLang="en-US" sz="600" dirty="0"/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개인정보수정은 비밀번호와 휴대폰이 가능함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하고 누르는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수정을 취소하는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917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9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본래의 내 개인정보 화면으로 이동하는 버튼</a:t>
                      </a:r>
                      <a:endParaRPr lang="ko-KR" altLang="en-US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06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328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개인정보를 확인할 수 있고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수정이 필요하면 비밀번호를 입력 후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비밀번호와 휴대폰 번호를 수정할 수 있음</a:t>
                      </a:r>
                      <a:endParaRPr lang="en-US" altLang="ko-KR" sz="6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T="34290" marB="3429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958061"/>
            <a:ext cx="6336704" cy="4061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4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6061</Words>
  <Application>Microsoft Office PowerPoint</Application>
  <PresentationFormat>화면 슬라이드 쇼(16:9)</PresentationFormat>
  <Paragraphs>2170</Paragraphs>
  <Slides>87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8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PC-02</dc:creator>
  <cp:lastModifiedBy>PC-02</cp:lastModifiedBy>
  <cp:revision>106</cp:revision>
  <dcterms:created xsi:type="dcterms:W3CDTF">2022-04-21T06:19:20Z</dcterms:created>
  <dcterms:modified xsi:type="dcterms:W3CDTF">2022-04-23T03:15:07Z</dcterms:modified>
</cp:coreProperties>
</file>